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4787" r:id="rId1"/>
  </p:sldMasterIdLst>
  <p:notesMasterIdLst>
    <p:notesMasterId r:id="rId47"/>
  </p:notesMasterIdLst>
  <p:handoutMasterIdLst>
    <p:handoutMasterId r:id="rId48"/>
  </p:handoutMasterIdLst>
  <p:sldIdLst>
    <p:sldId id="276" r:id="rId2"/>
    <p:sldId id="311" r:id="rId3"/>
    <p:sldId id="331" r:id="rId4"/>
    <p:sldId id="312" r:id="rId5"/>
    <p:sldId id="343" r:id="rId6"/>
    <p:sldId id="345" r:id="rId7"/>
    <p:sldId id="349" r:id="rId8"/>
    <p:sldId id="346" r:id="rId9"/>
    <p:sldId id="350" r:id="rId10"/>
    <p:sldId id="351" r:id="rId11"/>
    <p:sldId id="352" r:id="rId12"/>
    <p:sldId id="353" r:id="rId13"/>
    <p:sldId id="354" r:id="rId14"/>
    <p:sldId id="355" r:id="rId15"/>
    <p:sldId id="315" r:id="rId16"/>
    <p:sldId id="356" r:id="rId17"/>
    <p:sldId id="316" r:id="rId18"/>
    <p:sldId id="317" r:id="rId19"/>
    <p:sldId id="357" r:id="rId20"/>
    <p:sldId id="358" r:id="rId21"/>
    <p:sldId id="364" r:id="rId22"/>
    <p:sldId id="363" r:id="rId23"/>
    <p:sldId id="362" r:id="rId24"/>
    <p:sldId id="334" r:id="rId25"/>
    <p:sldId id="340" r:id="rId26"/>
    <p:sldId id="369" r:id="rId27"/>
    <p:sldId id="338" r:id="rId28"/>
    <p:sldId id="320" r:id="rId29"/>
    <p:sldId id="366" r:id="rId30"/>
    <p:sldId id="321" r:id="rId31"/>
    <p:sldId id="365" r:id="rId32"/>
    <p:sldId id="368" r:id="rId33"/>
    <p:sldId id="367" r:id="rId34"/>
    <p:sldId id="342" r:id="rId35"/>
    <p:sldId id="323" r:id="rId36"/>
    <p:sldId id="324" r:id="rId37"/>
    <p:sldId id="341" r:id="rId38"/>
    <p:sldId id="359" r:id="rId39"/>
    <p:sldId id="347" r:id="rId40"/>
    <p:sldId id="348" r:id="rId41"/>
    <p:sldId id="329" r:id="rId42"/>
    <p:sldId id="360" r:id="rId43"/>
    <p:sldId id="336" r:id="rId44"/>
    <p:sldId id="361" r:id="rId45"/>
    <p:sldId id="330" r:id="rId4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99"/>
    <a:srgbClr val="6699FF"/>
    <a:srgbClr val="2DA2BF"/>
    <a:srgbClr val="009900"/>
    <a:srgbClr val="FF5050"/>
    <a:srgbClr val="33CC33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5320" autoAdjust="0"/>
  </p:normalViewPr>
  <p:slideViewPr>
    <p:cSldViewPr>
      <p:cViewPr varScale="1">
        <p:scale>
          <a:sx n="75" d="100"/>
          <a:sy n="75" d="100"/>
        </p:scale>
        <p:origin x="70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910" y="90"/>
      </p:cViewPr>
      <p:guideLst>
        <p:guide orient="horz" pos="2909"/>
        <p:guide pos="2208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482648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2962" y="0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482648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defTabSz="482648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482648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42D49-4BA3-4CA2-95F0-2F6F807D959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858161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/>
          <p:cNvSpPr>
            <a:spLocks noChangeArrowheads="1"/>
          </p:cNvSpPr>
          <p:nvPr/>
        </p:nvSpPr>
        <p:spPr bwMode="auto">
          <a:xfrm>
            <a:off x="0" y="1"/>
            <a:ext cx="7315200" cy="9601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54" tIns="48327" rIns="96654" bIns="48327" anchor="ctr"/>
          <a:lstStyle>
            <a:lvl1pPr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0"/>
            <a:ext cx="3170583" cy="4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54" tIns="48327" rIns="96654" bIns="48327" anchor="ctr"/>
          <a:lstStyle>
            <a:lvl1pPr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8825" indent="-2921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681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3538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0026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74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46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18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90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42962" y="0"/>
            <a:ext cx="3170583" cy="48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54" tIns="48327" rIns="96654" bIns="48327" anchor="ctr"/>
          <a:lstStyle>
            <a:lvl1pPr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8825" indent="-2921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681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3538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0026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74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46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18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90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117676"/>
            <a:ext cx="3170583" cy="48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54" tIns="48327" rIns="96654" bIns="48327" anchor="ctr"/>
          <a:lstStyle>
            <a:lvl1pPr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8825" indent="-292100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6681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33538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100263" indent="-233363" defTabSz="466725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574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0146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718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29063" indent="-233363" defTabSz="466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latin typeface="Calibri" panose="020F0502020204030204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2962" y="9119325"/>
            <a:ext cx="3168926" cy="4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5131" tIns="49468" rIns="95131" bIns="49468" numCol="1" anchor="b" anchorCtr="0" compatLnSpc="1">
            <a:prstTxWarp prst="textNoShape">
              <a:avLst/>
            </a:prstTxWarp>
          </a:bodyPr>
          <a:lstStyle>
            <a:lvl1pPr algn="r" defTabSz="482648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763642" algn="l"/>
                <a:tab pos="1530590" algn="l"/>
                <a:tab pos="2294232" algn="l"/>
                <a:tab pos="3061180" algn="l"/>
              </a:tabLst>
              <a:defRPr sz="1200" smtClean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F07F8E-1CD9-4420-A0F6-18114577D57D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4" name="Notes Placeholder 3"/>
          <p:cNvSpPr>
            <a:spLocks noGrp="1"/>
          </p:cNvSpPr>
          <p:nvPr>
            <p:ph type="body" sz="quarter" idx="3"/>
          </p:nvPr>
        </p:nvSpPr>
        <p:spPr>
          <a:xfrm>
            <a:off x="730527" y="4559663"/>
            <a:ext cx="5854148" cy="4320375"/>
          </a:xfrm>
          <a:prstGeom prst="rect">
            <a:avLst/>
          </a:prstGeom>
        </p:spPr>
        <p:txBody>
          <a:bodyPr vert="horz" lIns="94702" tIns="47352" rIns="94702" bIns="47352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2"/>
            <a:r>
              <a:rPr lang="en-US" noProof="0" dirty="0" smtClean="0"/>
              <a:t>Fourth level</a:t>
            </a:r>
          </a:p>
          <a:p>
            <a:pPr lvl="2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2" tIns="47352" rIns="94702" bIns="47352" rtlCol="0" anchor="ctr"/>
          <a:lstStyle/>
          <a:p>
            <a:pPr lvl="0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25"/>
            <a:ext cx="3170583" cy="480226"/>
          </a:xfrm>
          <a:prstGeom prst="rect">
            <a:avLst/>
          </a:prstGeom>
        </p:spPr>
        <p:txBody>
          <a:bodyPr vert="horz" wrap="square" lIns="94702" tIns="47352" rIns="94702" bIns="47352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350294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defTabSz="457200" rtl="0" eaLnBrk="0" fontAlgn="base" hangingPunct="0">
      <a:spcBef>
        <a:spcPts val="300"/>
      </a:spcBef>
      <a:spcAft>
        <a:spcPct val="0"/>
      </a:spcAft>
      <a:buClr>
        <a:srgbClr val="C00000"/>
      </a:buClr>
      <a:buSzPct val="100000"/>
      <a:buFont typeface="Calibri" panose="020F0502020204030204" pitchFamily="34" charset="0"/>
      <a:buChar char="●"/>
      <a:defRPr sz="1400" kern="1200">
        <a:solidFill>
          <a:srgbClr val="000000"/>
        </a:solidFill>
        <a:latin typeface="+mn-lt"/>
        <a:ea typeface="+mn-ea"/>
        <a:cs typeface="+mn-cs"/>
      </a:defRPr>
    </a:lvl1pPr>
    <a:lvl2pPr marL="403225" indent="-174625" algn="l" defTabSz="457200" rtl="0" eaLnBrk="0" fontAlgn="base" hangingPunct="0">
      <a:spcBef>
        <a:spcPts val="300"/>
      </a:spcBef>
      <a:spcAft>
        <a:spcPct val="0"/>
      </a:spcAft>
      <a:buClr>
        <a:srgbClr val="C00000"/>
      </a:buClr>
      <a:buSzPct val="70000"/>
      <a:buFont typeface="Wingdings" panose="05000000000000000000" pitchFamily="2" charset="2"/>
      <a:buChar char="n"/>
      <a:defRPr sz="1400" kern="1200">
        <a:solidFill>
          <a:srgbClr val="000000"/>
        </a:solidFill>
        <a:latin typeface="+mn-lt"/>
        <a:ea typeface="+mn-ea"/>
        <a:cs typeface="+mn-cs"/>
      </a:defRPr>
    </a:lvl2pPr>
    <a:lvl3pPr marL="631825" indent="-174625" algn="l" defTabSz="457200" rtl="0" eaLnBrk="0" fontAlgn="base" hangingPunct="0">
      <a:spcBef>
        <a:spcPts val="300"/>
      </a:spcBef>
      <a:spcAft>
        <a:spcPct val="0"/>
      </a:spcAft>
      <a:buClr>
        <a:srgbClr val="C00000"/>
      </a:buClr>
      <a:buSzPct val="70000"/>
      <a:buFont typeface="Wingdings" panose="05000000000000000000" pitchFamily="2" charset="2"/>
      <a:buChar char="®"/>
      <a:defRPr sz="1400" kern="1200">
        <a:solidFill>
          <a:srgbClr val="000000"/>
        </a:solidFill>
        <a:latin typeface="+mn-lt"/>
        <a:ea typeface="+mn-ea"/>
        <a:cs typeface="+mn-cs"/>
      </a:defRPr>
    </a:lvl3pPr>
    <a:lvl4pPr marL="860425" indent="-1746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buChar char="•"/>
      <a:defRPr sz="1200" kern="1200">
        <a:solidFill>
          <a:srgbClr val="000000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4" tIns="48327" rIns="96654" bIns="48327" anchor="b"/>
          <a:lstStyle>
            <a:lvl1pPr defTabSz="933450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9334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93345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93345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93345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B90C0952-560B-45B7-B86C-AE2010E9DEFD}" type="slidenum">
              <a:rPr lang="en-US" altLang="en-US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defTabSz="945462" eaLnBrk="1" hangingPunct="1"/>
            <a:r>
              <a:rPr lang="en-US" altLang="en-US" dirty="0" smtClean="0">
                <a:latin typeface="Cambria" panose="02040503050406030204" pitchFamily="18" charset="0"/>
              </a:rPr>
              <a:t>Minor wording changes; enhanced screenshots</a:t>
            </a:r>
          </a:p>
        </p:txBody>
      </p:sp>
    </p:spTree>
    <p:extLst>
      <p:ext uri="{BB962C8B-B14F-4D97-AF65-F5344CB8AC3E}">
        <p14:creationId xmlns:p14="http://schemas.microsoft.com/office/powerpoint/2010/main" val="38308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Special rules</a:t>
            </a:r>
            <a:r>
              <a:rPr lang="en-US" altLang="en-US" baseline="0" dirty="0" smtClean="0"/>
              <a:t> apply for the year the HSA is set up.</a:t>
            </a: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148451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r>
              <a:rPr lang="en-US" baseline="0" dirty="0" smtClean="0"/>
              <a:t> certification required</a:t>
            </a:r>
          </a:p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Course and test are in Pub 4942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14753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r>
              <a:rPr lang="en-US" baseline="0" dirty="0" smtClean="0"/>
              <a:t> certification required</a:t>
            </a:r>
          </a:p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Course and test are in Pub 4942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98124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92075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2613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3748BCD-BF75-439B-B935-9B88D1A81082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15</a:t>
            </a:fld>
            <a:endParaRPr lang="en-US" altLang="en-US" dirty="0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3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77309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7452EDD0-CD73-4980-8773-67EE1C282118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17</a:t>
            </a:fld>
            <a:endParaRPr lang="en-US" altLang="en-US" dirty="0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31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00820E3-5ED8-457B-86D6-4FFF3451829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18</a:t>
            </a:fld>
            <a:endParaRPr lang="en-US" altLang="en-US" dirty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Must be required by the divorce decree! </a:t>
            </a:r>
            <a:endParaRPr lang="en-US" altLang="en-US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95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00820E3-5ED8-457B-86D6-4FFF3451829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19</a:t>
            </a:fld>
            <a:endParaRPr lang="en-US" altLang="en-US" dirty="0"/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b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63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5" tIns="48043" rIns="96085" bIns="48043" anchor="b"/>
          <a:lstStyle>
            <a:lvl1pPr defTabSz="927100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92710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9271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1000"/>
              </a:lnSpc>
              <a:spcBef>
                <a:spcPct val="0"/>
              </a:spcBef>
              <a:buClrTx/>
              <a:buSzTx/>
              <a:buFont typeface="Verdana" panose="020B0604030504040204" pitchFamily="34" charset="0"/>
              <a:buNone/>
            </a:pPr>
            <a:fld id="{05AA040D-924F-41BF-A7BC-8E33687DFDC7}" type="slidenum">
              <a:rPr lang="en-US" altLang="en-US">
                <a:solidFill>
                  <a:schemeClr val="tx1"/>
                </a:solidFill>
              </a:rPr>
              <a:pPr algn="r" eaLnBrk="1" hangingPunct="1">
                <a:lnSpc>
                  <a:spcPct val="101000"/>
                </a:lnSpc>
                <a:spcBef>
                  <a:spcPct val="0"/>
                </a:spcBef>
                <a:buClrTx/>
                <a:buSzTx/>
                <a:buFont typeface="Verdana" panose="020B0604030504040204" pitchFamily="34" charset="0"/>
                <a:buNone/>
              </a:pPr>
              <a:t>2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4148" cy="432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defTabSz="958685" eaLnBrk="1" hangingPunct="1"/>
            <a:r>
              <a:rPr lang="en-US" altLang="en-US" dirty="0" smtClean="0">
                <a:latin typeface="Cambria" panose="02040503050406030204" pitchFamily="18" charset="0"/>
              </a:rPr>
              <a:t>AGI is important</a:t>
            </a:r>
            <a:r>
              <a:rPr lang="en-US" altLang="en-US" baseline="0" dirty="0" smtClean="0">
                <a:latin typeface="Cambria" panose="02040503050406030204" pitchFamily="18" charset="0"/>
              </a:rPr>
              <a:t> for many tax items</a:t>
            </a:r>
          </a:p>
          <a:p>
            <a:pPr lvl="1" defTabSz="958685" eaLnBrk="1" hangingPunct="1"/>
            <a:r>
              <a:rPr lang="en-US" altLang="en-US" baseline="0" dirty="0" smtClean="0">
                <a:latin typeface="Cambria" panose="02040503050406030204" pitchFamily="18" charset="0"/>
              </a:rPr>
              <a:t>Entitlement to credits – EIC, PTC, ACTC, education credits</a:t>
            </a:r>
          </a:p>
          <a:p>
            <a:pPr lvl="1" defTabSz="958685" eaLnBrk="1" hangingPunct="1"/>
            <a:r>
              <a:rPr lang="en-US" altLang="en-US" baseline="0" dirty="0" smtClean="0">
                <a:latin typeface="Cambria" panose="02040503050406030204" pitchFamily="18" charset="0"/>
              </a:rPr>
              <a:t>Entitlement to deductions – IRA deduction, tuition &amp; fees deduction, medical, miscellaneous</a:t>
            </a:r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124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365ED2D-F95E-4ED3-B4B3-BFE8EDF24C5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20</a:t>
            </a:fld>
            <a:endParaRPr lang="en-US" altLang="en-US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9252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365ED2D-F95E-4ED3-B4B3-BFE8EDF24C5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21</a:t>
            </a:fld>
            <a:endParaRPr lang="en-US" altLang="en-US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r>
              <a:rPr lang="en-US" altLang="en-US" baseline="0" dirty="0" smtClean="0">
                <a:ea typeface="MS Gothic" panose="020B0609070205080204" pitchFamily="49" charset="-128"/>
              </a:rPr>
              <a:t>“Compensation” is different than earned income!</a:t>
            </a:r>
            <a:endParaRPr lang="en-US" altLang="en-US" dirty="0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9877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416D8E70-9551-4CCE-BDD2-8C17CB05D1B4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22</a:t>
            </a:fld>
            <a:endParaRPr lang="en-US" altLang="en-US" dirty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5768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365ED2D-F95E-4ED3-B4B3-BFE8EDF24C5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23</a:t>
            </a:fld>
            <a:endParaRPr lang="en-US" altLang="en-US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r>
              <a:rPr lang="en-US" altLang="en-US" dirty="0" smtClean="0">
                <a:ea typeface="MS Gothic" panose="020B0609070205080204" pitchFamily="49" charset="-128"/>
              </a:rPr>
              <a:t>A contribution of</a:t>
            </a:r>
            <a:r>
              <a:rPr lang="en-US" altLang="en-US" baseline="0" dirty="0" smtClean="0">
                <a:ea typeface="MS Gothic" panose="020B0609070205080204" pitchFamily="49" charset="-128"/>
              </a:rPr>
              <a:t> more than the allowable contribution is an excess contribution subject to a 6% penalty annually until the excess is cured (F 5329)</a:t>
            </a:r>
            <a:endParaRPr lang="en-US" altLang="en-US" dirty="0" smtClean="0">
              <a:ea typeface="MS Gothic" panose="020B0609070205080204" pitchFamily="49" charset="-128"/>
            </a:endParaRPr>
          </a:p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505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See form instructions for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25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7766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See form instructions if</a:t>
            </a:r>
            <a:r>
              <a:rPr lang="en-US" altLang="en-US" baseline="0" dirty="0" smtClean="0"/>
              <a:t> last filed F8606 is prior to year 2000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26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45615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416D8E70-9551-4CCE-BDD2-8C17CB05D1B4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27</a:t>
            </a:fld>
            <a:endParaRPr lang="en-US" altLang="en-US" dirty="0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 smtClean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0239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5837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69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5837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Search 8880 in forms box</a:t>
            </a:r>
          </a:p>
          <a:p>
            <a:r>
              <a:rPr lang="en-US" altLang="en-US" dirty="0" smtClean="0">
                <a:latin typeface="Cambria" panose="02040503050406030204" pitchFamily="18" charset="0"/>
              </a:rPr>
              <a:t>This is the only place to enter Roth contributions</a:t>
            </a:r>
            <a:r>
              <a:rPr lang="en-US" altLang="en-US" baseline="0" dirty="0" smtClean="0">
                <a:latin typeface="Cambria" panose="02040503050406030204" pitchFamily="18" charset="0"/>
              </a:rPr>
              <a:t> in TaxSlayer</a:t>
            </a:r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826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5837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886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lesson will cover some items</a:t>
            </a:r>
            <a:r>
              <a:rPr lang="en-US" baseline="0" dirty="0" smtClean="0"/>
              <a:t> in detail, not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026417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5837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Other filing statuses includes single,</a:t>
            </a:r>
            <a:r>
              <a:rPr lang="en-US" altLang="en-US" baseline="0" dirty="0" smtClean="0">
                <a:latin typeface="Cambria" panose="02040503050406030204" pitchFamily="18" charset="0"/>
              </a:rPr>
              <a:t> head of household and MFS that did not live with spouse at any time during the year</a:t>
            </a:r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21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795837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>
                <a:ea typeface="MS Gothic" panose="020B0609070205080204" pitchFamily="49" charset="-128"/>
              </a:rPr>
              <a:t>A contribution of</a:t>
            </a:r>
            <a:r>
              <a:rPr lang="en-US" altLang="en-US" baseline="0" dirty="0" smtClean="0">
                <a:ea typeface="MS Gothic" panose="020B0609070205080204" pitchFamily="49" charset="-128"/>
              </a:rPr>
              <a:t> more than the allowable contribution is an excess contribution subject to a 6% penalty annually until the excess is cured (F 5329)</a:t>
            </a:r>
          </a:p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279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DF31435-61B1-4DA8-A241-0A5E0DA18B93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35</a:t>
            </a:fld>
            <a:endParaRPr lang="en-US" altLang="en-US" dirty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598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341DDC49-C53E-4DC6-B239-8710211EC585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36</a:t>
            </a:fld>
            <a:endParaRPr lang="en-US" altLang="en-US" dirty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48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EEED6262-F018-41DA-8310-8C7599049D3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39</a:t>
            </a:fld>
            <a:endParaRPr lang="en-US" altLang="en-US" dirty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52228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6272541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TaxSlayer do not optimize among</a:t>
            </a:r>
            <a:r>
              <a:rPr lang="en-US" baseline="0" dirty="0" smtClean="0"/>
              <a:t> the various education benefits.</a:t>
            </a:r>
          </a:p>
          <a:p>
            <a:r>
              <a:rPr lang="en-US" baseline="0" dirty="0" smtClean="0"/>
              <a:t>See education benefits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42482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F7C1CEE-C037-49CA-A513-2688990ABCB9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41</a:t>
            </a:fld>
            <a:endParaRPr lang="en-US" altLang="en-US" dirty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142962" y="9026911"/>
            <a:ext cx="3168926" cy="4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72" tIns="49177" rIns="94572" bIns="49177" anchor="b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79F5F744-0ED8-4AF8-9B60-F6C29EB02285}" type="slidenum">
              <a:rPr lang="en-GB" altLang="en-US"/>
              <a:pPr algn="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41</a:t>
            </a:fld>
            <a:endParaRPr lang="en-GB" altLang="en-US" dirty="0"/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4142962" y="9026910"/>
            <a:ext cx="3170583" cy="4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72" tIns="49177" rIns="94572" bIns="49177" anchor="b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2DF65004-3A44-4AE4-93B6-416A24D9F68E}" type="slidenum">
              <a:rPr lang="en-GB" altLang="en-US"/>
              <a:pPr algn="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41</a:t>
            </a:fld>
            <a:endParaRPr lang="en-GB" altLang="en-US" dirty="0"/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1219200" y="712911"/>
            <a:ext cx="4876800" cy="35645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13456"/>
            <a:ext cx="5852491" cy="4374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All other items on line 35 are out of scope</a:t>
            </a:r>
          </a:p>
        </p:txBody>
      </p:sp>
    </p:spTree>
    <p:extLst>
      <p:ext uri="{BB962C8B-B14F-4D97-AF65-F5344CB8AC3E}">
        <p14:creationId xmlns:p14="http://schemas.microsoft.com/office/powerpoint/2010/main" val="1307427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F7C1CEE-C037-49CA-A513-2688990ABCB9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42</a:t>
            </a:fld>
            <a:endParaRPr lang="en-US" altLang="en-US" dirty="0"/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4142962" y="9026911"/>
            <a:ext cx="3168926" cy="4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72" tIns="49177" rIns="94572" bIns="49177" anchor="b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79F5F744-0ED8-4AF8-9B60-F6C29EB02285}" type="slidenum">
              <a:rPr lang="en-GB" altLang="en-US"/>
              <a:pPr algn="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42</a:t>
            </a:fld>
            <a:endParaRPr lang="en-GB" altLang="en-US" dirty="0"/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4142962" y="9026910"/>
            <a:ext cx="3170583" cy="47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72" tIns="49177" rIns="94572" bIns="49177" anchor="b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463550" algn="l"/>
                <a:tab pos="927100" algn="l"/>
                <a:tab pos="1390650" algn="l"/>
                <a:tab pos="1854200" algn="l"/>
                <a:tab pos="2319338" algn="l"/>
                <a:tab pos="2782888" algn="l"/>
                <a:tab pos="3246438" algn="l"/>
                <a:tab pos="3709988" algn="l"/>
                <a:tab pos="4173538" algn="l"/>
                <a:tab pos="4638675" algn="l"/>
                <a:tab pos="5102225" algn="l"/>
                <a:tab pos="5565775" algn="l"/>
                <a:tab pos="6029325" algn="l"/>
                <a:tab pos="6492875" algn="l"/>
                <a:tab pos="6958013" algn="l"/>
                <a:tab pos="7421563" algn="l"/>
                <a:tab pos="7885113" algn="l"/>
                <a:tab pos="8348663" algn="l"/>
                <a:tab pos="8812213" algn="l"/>
                <a:tab pos="92773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2DF65004-3A44-4AE4-93B6-416A24D9F68E}" type="slidenum">
              <a:rPr lang="en-GB" altLang="en-US"/>
              <a:pPr algn="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42</a:t>
            </a:fld>
            <a:endParaRPr lang="en-GB" altLang="en-US" dirty="0"/>
          </a:p>
        </p:txBody>
      </p:sp>
      <p:sp>
        <p:nvSpPr>
          <p:cNvPr id="55301" name="Text Box 3"/>
          <p:cNvSpPr txBox="1">
            <a:spLocks noChangeArrowheads="1"/>
          </p:cNvSpPr>
          <p:nvPr/>
        </p:nvSpPr>
        <p:spPr bwMode="auto">
          <a:xfrm>
            <a:off x="1219200" y="712911"/>
            <a:ext cx="4876800" cy="356455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5530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13456"/>
            <a:ext cx="5852491" cy="43748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All other items on line 35 are out of scope</a:t>
            </a:r>
          </a:p>
        </p:txBody>
      </p:sp>
    </p:spTree>
    <p:extLst>
      <p:ext uri="{BB962C8B-B14F-4D97-AF65-F5344CB8AC3E}">
        <p14:creationId xmlns:p14="http://schemas.microsoft.com/office/powerpoint/2010/main" val="25881749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85F02401-F08F-4C7E-9BD5-E86B9E013B6A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45</a:t>
            </a:fld>
            <a:endParaRPr lang="en-US" altLang="en-US" dirty="0"/>
          </a:p>
        </p:txBody>
      </p:sp>
      <p:sp>
        <p:nvSpPr>
          <p:cNvPr id="58371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09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33CC26EE-63E9-4879-9555-8EED4556759D}" type="slidenum">
              <a:rPr lang="en-GB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4</a:t>
            </a:fld>
            <a:endParaRPr lang="en-GB" altLang="en-US" dirty="0"/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572" tIns="49177" rIns="94572" bIns="49177" anchor="b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27100" algn="l"/>
                <a:tab pos="1854200" algn="l"/>
                <a:tab pos="2782888" algn="l"/>
                <a:tab pos="3709988" algn="l"/>
                <a:tab pos="4638675" algn="l"/>
                <a:tab pos="5565775" algn="l"/>
                <a:tab pos="6492875" algn="l"/>
                <a:tab pos="7421563" algn="l"/>
                <a:tab pos="8348663" algn="l"/>
                <a:tab pos="9277350" algn="l"/>
                <a:tab pos="1020445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fld id="{095A01E1-9D2C-47B8-BCFB-35C3531CC8CA}" type="slidenum">
              <a:rPr lang="en-GB" altLang="en-US"/>
              <a:pPr algn="r" eaLnBrk="1" hangingPunct="1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Verdana" panose="020B0604030504040204" pitchFamily="34" charset="0"/>
                <a:buNone/>
              </a:pPr>
              <a:t>4</a:t>
            </a:fld>
            <a:endParaRPr lang="en-GB" altLang="en-US" dirty="0"/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1219200" y="719513"/>
            <a:ext cx="4876800" cy="3600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4148" cy="432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Health Savings Accounts – only if certified</a:t>
            </a:r>
          </a:p>
          <a:p>
            <a:r>
              <a:rPr lang="en-US" altLang="en-US" dirty="0" smtClean="0">
                <a:latin typeface="Cambria" panose="02040503050406030204" pitchFamily="18" charset="0"/>
              </a:rPr>
              <a:t>If certified in Military, Forms 2106 (for certain expenses of reservist) or 3903 (moving expenses) are also in scope for Military personnel.</a:t>
            </a:r>
          </a:p>
        </p:txBody>
      </p:sp>
    </p:spTree>
    <p:extLst>
      <p:ext uri="{BB962C8B-B14F-4D97-AF65-F5344CB8AC3E}">
        <p14:creationId xmlns:p14="http://schemas.microsoft.com/office/powerpoint/2010/main" val="1168620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Lines 24 and 26 can be in-scope if certified for Military.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D6B82B3D-60E2-4D8A-8616-FCF2F0C1113B}" type="slidenum">
              <a:rPr lang="en-GB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3862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458162B7-360F-4F2C-BC5D-95ECB8032A52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6</a:t>
            </a:fld>
            <a:endParaRPr lang="en-US" altLang="en-US" dirty="0"/>
          </a:p>
        </p:txBody>
      </p:sp>
      <p:sp>
        <p:nvSpPr>
          <p:cNvPr id="22531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PATH made deduction permanent</a:t>
            </a:r>
          </a:p>
          <a:p>
            <a:r>
              <a:rPr lang="en-US" altLang="en-US" dirty="0" smtClean="0">
                <a:latin typeface="Cambria" panose="02040503050406030204" pitchFamily="18" charset="0"/>
              </a:rPr>
              <a:t>PATH</a:t>
            </a:r>
            <a:r>
              <a:rPr lang="en-US" altLang="en-US" baseline="0" dirty="0" smtClean="0">
                <a:latin typeface="Cambria" panose="02040503050406030204" pitchFamily="18" charset="0"/>
              </a:rPr>
              <a:t> added professional development expenses related to the curriculum</a:t>
            </a:r>
          </a:p>
          <a:p>
            <a:r>
              <a:rPr lang="en-US" altLang="en-US" baseline="0" dirty="0" smtClean="0">
                <a:latin typeface="Cambria" panose="02040503050406030204" pitchFamily="18" charset="0"/>
              </a:rPr>
              <a:t>Expenses to meet minimum for a new job don’t count</a:t>
            </a:r>
          </a:p>
          <a:p>
            <a:r>
              <a:rPr lang="en-US" altLang="en-US" baseline="0" dirty="0" smtClean="0">
                <a:latin typeface="Cambria" panose="02040503050406030204" pitchFamily="18" charset="0"/>
              </a:rPr>
              <a:t>Expenses reduced by excluded US bond interest, and nontaxable tuition programs</a:t>
            </a:r>
          </a:p>
          <a:p>
            <a:endParaRPr lang="en-US" altLang="en-US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4DDA60D6-3381-40CB-9E9D-66D0742BB801}" type="slidenum">
              <a:rPr lang="en-GB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55805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 If educator has significantly more than $250 of expenses, may be able to deduct on Schedule A as an unreimbursed business expense IF ITEMIZING (subject to the 2% AGI Floor).</a:t>
            </a:r>
            <a:endParaRPr lang="en-US" altLang="en-US" dirty="0" smtClean="0">
              <a:latin typeface="Cambria" panose="02040503050406030204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4DDA60D6-3381-40CB-9E9D-66D0742BB801}" type="slidenum">
              <a:rPr lang="en-GB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777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HSA</a:t>
            </a:r>
            <a:r>
              <a:rPr lang="en-US" baseline="0" dirty="0" smtClean="0"/>
              <a:t> certification required</a:t>
            </a:r>
          </a:p>
          <a:p>
            <a:pPr marL="178514" indent="-178514" defTabSz="476037">
              <a:spcBef>
                <a:spcPts val="312"/>
              </a:spcBef>
              <a:defRPr/>
            </a:pPr>
            <a:r>
              <a:rPr lang="en-US" altLang="en-US" dirty="0" smtClean="0"/>
              <a:t>Course and test are in Pub 4942</a:t>
            </a:r>
            <a:endParaRPr lang="en-US" baseline="0" dirty="0" smtClean="0"/>
          </a:p>
          <a:p>
            <a:r>
              <a:rPr lang="en-US" baseline="0" dirty="0" smtClean="0"/>
              <a:t>Exceptions to other health coverage:</a:t>
            </a:r>
          </a:p>
          <a:p>
            <a:pPr lvl="1"/>
            <a:r>
              <a:rPr lang="en-US" baseline="0" dirty="0" smtClean="0"/>
              <a:t>Workers comp</a:t>
            </a:r>
          </a:p>
          <a:p>
            <a:pPr lvl="1"/>
            <a:r>
              <a:rPr lang="en-US" baseline="0" dirty="0" smtClean="0"/>
              <a:t>Coverage re tort or use of property liabilities</a:t>
            </a:r>
          </a:p>
          <a:p>
            <a:pPr lvl="1"/>
            <a:r>
              <a:rPr lang="en-US" baseline="0" dirty="0" smtClean="0"/>
              <a:t>Specific disease / illness policies</a:t>
            </a:r>
          </a:p>
          <a:p>
            <a:pPr lvl="1"/>
            <a:r>
              <a:rPr lang="en-US" baseline="0" dirty="0" smtClean="0"/>
              <a:t>Fixed per-period hospitalization coverage</a:t>
            </a:r>
          </a:p>
          <a:p>
            <a:pPr lvl="1"/>
            <a:r>
              <a:rPr lang="en-US" baseline="0" dirty="0" smtClean="0"/>
              <a:t>Accident coverage</a:t>
            </a:r>
          </a:p>
          <a:p>
            <a:pPr lvl="1"/>
            <a:r>
              <a:rPr lang="en-US" baseline="0" dirty="0" smtClean="0"/>
              <a:t>Disability</a:t>
            </a:r>
          </a:p>
          <a:p>
            <a:pPr lvl="1"/>
            <a:r>
              <a:rPr lang="en-US" baseline="0" dirty="0" smtClean="0"/>
              <a:t>Dental or vision</a:t>
            </a:r>
          </a:p>
          <a:p>
            <a:pPr lvl="1"/>
            <a:r>
              <a:rPr lang="en-US" baseline="0" dirty="0" smtClean="0"/>
              <a:t>Long-term care</a:t>
            </a:r>
          </a:p>
          <a:p>
            <a:pPr lvl="0"/>
            <a:r>
              <a:rPr lang="en-US" baseline="0" dirty="0" smtClean="0"/>
              <a:t>Re prescriptions – see pub 969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CF07F8E-1CD9-4420-A0F6-18114577D57D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41361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720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22363"/>
            <a:ext cx="7162800" cy="23876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162800" cy="14478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44" y="5958117"/>
            <a:ext cx="4612756" cy="40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5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84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6576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6793B-7F99-4881-A6DA-DC549A12F70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194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79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579" y="2971799"/>
            <a:ext cx="3657600" cy="30075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47888"/>
            <a:ext cx="3657600" cy="823912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971800"/>
            <a:ext cx="3657600" cy="300758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8E19A3-EA5F-43EA-B28E-BC7691F641F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54505" y="4114800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4505" y="214153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0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950495" y="4124158"/>
            <a:ext cx="7543800" cy="187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50495" y="2141661"/>
            <a:ext cx="7543800" cy="187935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233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502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57B7A5C-44C8-42D3-9B08-18598E91966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59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67202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33600"/>
            <a:ext cx="7869654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494351" y="6213227"/>
            <a:ext cx="345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28650" y="6213227"/>
            <a:ext cx="635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15" y="6274283"/>
            <a:ext cx="2732435" cy="2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8" r:id="rId1"/>
    <p:sldLayoutId id="2147484789" r:id="rId2"/>
    <p:sldLayoutId id="2147484790" r:id="rId3"/>
    <p:sldLayoutId id="2147484791" r:id="rId4"/>
    <p:sldLayoutId id="2147484792" r:id="rId5"/>
    <p:sldLayoutId id="2147484793" r:id="rId6"/>
    <p:sldLayoutId id="2147484794" r:id="rId7"/>
    <p:sldLayoutId id="2147484795" r:id="rId8"/>
  </p:sldLayoutIdLst>
  <p:hf hdr="0" dt="0"/>
  <p:txStyles>
    <p:titleStyle>
      <a:lvl1pPr marL="55563" indent="0"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4488" indent="-344488" algn="l" defTabSz="914400" rtl="0" eaLnBrk="1" latinLnBrk="0" hangingPunct="1">
        <a:lnSpc>
          <a:spcPct val="100000"/>
        </a:lnSpc>
        <a:spcBef>
          <a:spcPts val="1000"/>
        </a:spcBef>
        <a:buClr>
          <a:srgbClr val="67202F"/>
        </a:buClr>
        <a:buSzPct val="90000"/>
        <a:buFont typeface="Calibri" panose="020F0502020204030204" pitchFamily="34" charset="0"/>
        <a:buChar char="●"/>
        <a:defRPr sz="40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858838" indent="-28892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Calibri" panose="020F0502020204030204" pitchFamily="34" charset="0"/>
        <a:buChar char="−"/>
        <a:defRPr sz="36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316038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SzPct val="120000"/>
        <a:buFont typeface="Calibri" panose="020F0502020204030204" pitchFamily="34" charset="0"/>
        <a:buChar char="▪"/>
        <a:defRPr sz="32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>
            <a:lumMod val="50000"/>
          </a:schemeClr>
        </a:buClr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2" pos="384">
          <p15:clr>
            <a:srgbClr val="F26B43"/>
          </p15:clr>
        </p15:guide>
        <p15:guide id="3" orient="horz" pos="10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microsoft.com/office/2007/relationships/hdphoto" Target="../media/hdphoto10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Adjustments to Income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 4491 – Lesson 18 </a:t>
            </a:r>
          </a:p>
          <a:p>
            <a:r>
              <a:rPr lang="en-US" dirty="0" smtClean="0"/>
              <a:t>Pub 4012 – Tab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Line 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057400"/>
            <a:ext cx="7869654" cy="41148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Deduction for contribution to HSA</a:t>
            </a:r>
          </a:p>
          <a:p>
            <a:pPr lvl="1"/>
            <a:r>
              <a:rPr lang="en-US" altLang="en-US" dirty="0" smtClean="0"/>
              <a:t>$3,350 for self-only</a:t>
            </a:r>
          </a:p>
          <a:p>
            <a:pPr lvl="1"/>
            <a:r>
              <a:rPr lang="en-US" altLang="en-US" dirty="0" smtClean="0"/>
              <a:t>$6,650 for family coverage</a:t>
            </a:r>
          </a:p>
          <a:p>
            <a:pPr lvl="1"/>
            <a:r>
              <a:rPr lang="en-US" altLang="en-US" dirty="0" smtClean="0"/>
              <a:t>Plus $1,000 if age 55 or older</a:t>
            </a:r>
          </a:p>
          <a:p>
            <a:r>
              <a:rPr lang="en-US" altLang="en-US" dirty="0" smtClean="0"/>
              <a:t>Taxpayer and spouse each can have self-only </a:t>
            </a:r>
          </a:p>
          <a:p>
            <a:pPr lvl="1"/>
            <a:r>
              <a:rPr lang="en-US" altLang="en-US" dirty="0" smtClean="0"/>
              <a:t>If also have family coverage, treat as family only</a:t>
            </a:r>
          </a:p>
          <a:p>
            <a:r>
              <a:rPr lang="en-US" altLang="en-US" dirty="0" smtClean="0"/>
              <a:t>Reduced for employer contributions</a:t>
            </a:r>
          </a:p>
          <a:p>
            <a:r>
              <a:rPr lang="en-US" altLang="en-US" dirty="0" smtClean="0"/>
              <a:t>Due by tax return due date in April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5979" y="374015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5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Line 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Earnings in HSA are not taxed</a:t>
            </a:r>
          </a:p>
          <a:p>
            <a:r>
              <a:rPr lang="en-US" altLang="en-US" dirty="0" smtClean="0"/>
              <a:t>Distributions not taxed if used to pay medical expenses</a:t>
            </a:r>
          </a:p>
          <a:p>
            <a:pPr lvl="1"/>
            <a:r>
              <a:rPr lang="en-US" altLang="en-US" dirty="0" smtClean="0"/>
              <a:t>Expense must be incurred after HSA set up</a:t>
            </a:r>
          </a:p>
          <a:p>
            <a:pPr lvl="1"/>
            <a:r>
              <a:rPr lang="en-US" altLang="en-US" dirty="0" smtClean="0"/>
              <a:t>No time limit to take distribution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Can let stay in account for years!</a:t>
            </a:r>
          </a:p>
          <a:p>
            <a:r>
              <a:rPr lang="en-US" altLang="en-US" dirty="0" smtClean="0"/>
              <a:t>State treatment may differ!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5979" y="357589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Line 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905000"/>
            <a:ext cx="7869654" cy="12954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Search 8889 or click line 25</a:t>
            </a:r>
          </a:p>
          <a:p>
            <a:r>
              <a:rPr lang="en-US" altLang="en-US" dirty="0" smtClean="0"/>
              <a:t>Complete Form 8889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721475" y="381000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8602" y="3048000"/>
            <a:ext cx="7768223" cy="3051634"/>
            <a:chOff x="618602" y="2739566"/>
            <a:chExt cx="7768223" cy="30516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602" y="2739566"/>
              <a:ext cx="7768222" cy="23773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8603" y="5261344"/>
              <a:ext cx="7768222" cy="5298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618602" y="5181600"/>
              <a:ext cx="7768222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407" y="365125"/>
            <a:ext cx="877133" cy="83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Other Rules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20% penalty for distributions exceeding medical expenses</a:t>
            </a:r>
          </a:p>
          <a:p>
            <a:r>
              <a:rPr lang="en-US" altLang="en-US" dirty="0" smtClean="0"/>
              <a:t>Can roll from HSA to HSA once per 12 months (unlimited transfers)</a:t>
            </a:r>
          </a:p>
          <a:p>
            <a:r>
              <a:rPr lang="en-US" altLang="en-US" dirty="0" smtClean="0"/>
              <a:t>Can roll from HSA to IRA (one-time only) see </a:t>
            </a:r>
            <a:r>
              <a:rPr lang="en-US" altLang="en-US" dirty="0" smtClean="0">
                <a:solidFill>
                  <a:srgbClr val="0070C0"/>
                </a:solidFill>
              </a:rPr>
              <a:t>Pub 590-A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5979" y="357589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Other Rules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Surviving spouse can take deceased spouse’s HSA as their own (in scope)</a:t>
            </a:r>
          </a:p>
          <a:p>
            <a:r>
              <a:rPr lang="en-US" altLang="en-US" dirty="0" smtClean="0"/>
              <a:t>HSA terminates on death if beneficiary is not the surviving spouse (out of scope)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See Pub 969 for more info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7675979" y="357589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Deductible Part of Self Employment Tax – Line 27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SE Tax = Social Security and Medicare tax for self-employed  </a:t>
            </a:r>
          </a:p>
          <a:p>
            <a:r>
              <a:rPr lang="en-US" altLang="en-US" dirty="0" smtClean="0"/>
              <a:t>Adjustment based on tax shown on Sch SE</a:t>
            </a:r>
          </a:p>
          <a:p>
            <a:r>
              <a:rPr lang="en-US" altLang="en-US" dirty="0" smtClean="0"/>
              <a:t>Sch SE generated from Schedule 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TaxSlayer handles automatically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328" y="5166386"/>
            <a:ext cx="676600" cy="62783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Self-Employed Health Insurance</a:t>
            </a:r>
            <a:br>
              <a:rPr lang="en-US" dirty="0" smtClean="0"/>
            </a:br>
            <a:r>
              <a:rPr lang="en-US" dirty="0" smtClean="0"/>
              <a:t>Line 29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57200" y="1828800"/>
            <a:ext cx="8041104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Line 29 is always out of scope</a:t>
            </a:r>
          </a:p>
          <a:p>
            <a:r>
              <a:rPr lang="en-US" dirty="0" smtClean="0"/>
              <a:t>Includes Medicare premiums</a:t>
            </a:r>
          </a:p>
          <a:p>
            <a:r>
              <a:rPr lang="en-US" dirty="0" smtClean="0"/>
              <a:t>Very complicated if it’s a marketplace policy with a premium tax credit</a:t>
            </a:r>
          </a:p>
          <a:p>
            <a:r>
              <a:rPr lang="en-US" dirty="0" smtClean="0"/>
              <a:t>Taxpayer can choose to claim an itemized deduction for the insurance premiums (not as good)</a:t>
            </a:r>
          </a:p>
          <a:p>
            <a:r>
              <a:rPr lang="en-US" dirty="0" smtClean="0"/>
              <a:t>Can refer to paid preparer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2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Withdrawal Penalty </a:t>
            </a:r>
            <a:br>
              <a:rPr lang="en-US" dirty="0" smtClean="0"/>
            </a:br>
            <a:r>
              <a:rPr lang="en-US" dirty="0" smtClean="0"/>
              <a:t>Line 30</a:t>
            </a: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sz="quarter" idx="16"/>
          </p:nvPr>
        </p:nvSpPr>
        <p:spPr>
          <a:xfrm>
            <a:off x="685800" y="1905000"/>
            <a:ext cx="7808495" cy="190242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Penalty for withdrawal of funds from time deposits, such as CDs</a:t>
            </a:r>
          </a:p>
          <a:p>
            <a:r>
              <a:rPr lang="en-US" altLang="en-US" dirty="0" smtClean="0"/>
              <a:t>Reported on 1099-INT or 1099-OID</a:t>
            </a:r>
          </a:p>
          <a:p>
            <a:r>
              <a:rPr lang="en-US" altLang="en-US" dirty="0" smtClean="0"/>
              <a:t>Enter with interest income</a:t>
            </a:r>
          </a:p>
        </p:txBody>
      </p:sp>
      <p:sp>
        <p:nvSpPr>
          <p:cNvPr id="2" name="Rectangle 1"/>
          <p:cNvSpPr/>
          <p:nvPr/>
        </p:nvSpPr>
        <p:spPr>
          <a:xfrm>
            <a:off x="8153400" y="4114800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3810000"/>
            <a:ext cx="7051078" cy="2172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1066800" y="5410200"/>
            <a:ext cx="19050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Alimony Paid – Line 31a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Must be alimony </a:t>
            </a:r>
            <a:endParaRPr lang="en-US" altLang="en-US" dirty="0"/>
          </a:p>
          <a:p>
            <a:r>
              <a:rPr lang="en-US" altLang="en-US" dirty="0" smtClean="0"/>
              <a:t>Must be under divorce or separation decree</a:t>
            </a:r>
          </a:p>
          <a:p>
            <a:r>
              <a:rPr lang="en-US" altLang="en-US" dirty="0" smtClean="0"/>
              <a:t>Must provide recipient’s Social Security number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Child Support not deductible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7010400" y="1285352"/>
            <a:ext cx="1487904" cy="3952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Pub 4012 E-5</a:t>
            </a:r>
            <a:endParaRPr lang="en-US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Alimony Paid – Line 31a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Search alimony paid </a:t>
            </a:r>
          </a:p>
          <a:p>
            <a:pPr lvl="1"/>
            <a:r>
              <a:rPr lang="en-US" altLang="en-US" dirty="0" smtClean="0"/>
              <a:t>Or click line 31a in Summary/Print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Add more if needed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050" y="3481402"/>
            <a:ext cx="8268854" cy="140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133104"/>
            <a:ext cx="1952898" cy="8287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057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Gross Income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pPr marL="469900" indent="-469900"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	</a:t>
            </a:r>
          </a:p>
          <a:p>
            <a:pPr marL="469900" indent="-469900"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Total Income minus Adjustments =</a:t>
            </a:r>
          </a:p>
          <a:p>
            <a:pPr marL="469900" indent="-469900" algn="ctr"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Adjusted Gross Income (AGI)</a:t>
            </a:r>
            <a:endParaRPr lang="en-US" altLang="en-US" sz="1200" u="sng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6441"/>
            <a:ext cx="1255685" cy="786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Retirement </a:t>
            </a:r>
            <a:br>
              <a:rPr lang="en-US" dirty="0" smtClean="0"/>
            </a:br>
            <a:r>
              <a:rPr lang="en-US" dirty="0" smtClean="0"/>
              <a:t>Account (IRA)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main concepts – don’t confuse them!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Allowable contribution</a:t>
            </a:r>
          </a:p>
          <a:p>
            <a:pPr lvl="1"/>
            <a:r>
              <a:rPr lang="en-US" dirty="0" smtClean="0"/>
              <a:t>The most that can be put in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Allowable deduction</a:t>
            </a:r>
          </a:p>
          <a:p>
            <a:pPr lvl="1"/>
            <a:r>
              <a:rPr lang="en-US" dirty="0" smtClean="0"/>
              <a:t>The most that can be deducted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70953"/>
            <a:ext cx="1640392" cy="10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290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 Contribution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>
          <a:xfrm>
            <a:off x="628650" y="1905000"/>
            <a:ext cx="7869654" cy="4114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Allowable contribution can </a:t>
            </a:r>
            <a:r>
              <a:rPr lang="en-US" dirty="0" smtClean="0">
                <a:solidFill>
                  <a:srgbClr val="0000FF"/>
                </a:solidFill>
              </a:rPr>
              <a:t>never</a:t>
            </a:r>
            <a:r>
              <a:rPr lang="en-US" dirty="0" smtClean="0"/>
              <a:t> be more than taxable compensation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Taxable W-2 income, self-employment income, and alimony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Not interest, dividends, pensions, scholarships, unemployment, Social Security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Use combined compensation for limit if filing MFJ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Nonworking spouse can have an IRA!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70953"/>
            <a:ext cx="1122903" cy="94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916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 Contribution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Age limits</a:t>
            </a:r>
          </a:p>
          <a:p>
            <a:pPr lvl="1"/>
            <a:r>
              <a:rPr lang="en-US" altLang="en-US" dirty="0" smtClean="0"/>
              <a:t>For traditional IRA – under 70½ as of the end of the year</a:t>
            </a:r>
          </a:p>
          <a:p>
            <a:pPr lvl="1"/>
            <a:r>
              <a:rPr lang="en-US" altLang="en-US" dirty="0" smtClean="0"/>
              <a:t>For Roth IRA (includes MyRA) – no age limit</a:t>
            </a:r>
          </a:p>
          <a:p>
            <a:pPr marL="0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1254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 Limit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Contribution and deduction limit</a:t>
            </a:r>
          </a:p>
          <a:p>
            <a:pPr lvl="1"/>
            <a:r>
              <a:rPr lang="en-US" dirty="0" smtClean="0"/>
              <a:t>$5,500 ($6,500 if age 50 or over)</a:t>
            </a:r>
          </a:p>
          <a:p>
            <a:pPr lvl="1"/>
            <a:r>
              <a:rPr lang="en-US" dirty="0" smtClean="0"/>
              <a:t>For each taxpayer and spouse</a:t>
            </a:r>
          </a:p>
          <a:p>
            <a:r>
              <a:rPr lang="en-US" dirty="0" smtClean="0"/>
              <a:t>If more than one IRA, allowable contribution amount applies to </a:t>
            </a:r>
            <a:r>
              <a:rPr lang="en-US" dirty="0" smtClean="0">
                <a:solidFill>
                  <a:srgbClr val="0000FF"/>
                </a:solidFill>
              </a:rPr>
              <a:t>all</a:t>
            </a:r>
            <a:r>
              <a:rPr lang="en-US" dirty="0" smtClean="0"/>
              <a:t> IRAs (including Roths)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90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Non-Deductible Traditional</a:t>
            </a:r>
            <a:br>
              <a:rPr lang="en-US" dirty="0" smtClean="0"/>
            </a:br>
            <a:r>
              <a:rPr lang="en-US" dirty="0" smtClean="0"/>
              <a:t>IRA Contributions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40963" name="Content Placeholder 2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If taxpayer or spouse participates in an employer’s plan and/or AGI is too high 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Some or all of traditional IRA contribution may be nondeductible</a:t>
            </a:r>
          </a:p>
          <a:p>
            <a:pPr>
              <a:lnSpc>
                <a:spcPct val="110000"/>
              </a:lnSpc>
            </a:pPr>
            <a:r>
              <a:rPr lang="en-US" i="1" dirty="0" smtClean="0"/>
              <a:t>Allowable</a:t>
            </a:r>
            <a:r>
              <a:rPr lang="en-US" dirty="0" smtClean="0"/>
              <a:t> contribution in excess of deduction becomes basis in the IRA (F8606) </a:t>
            </a:r>
          </a:p>
          <a:p>
            <a:pPr lvl="1">
              <a:lnSpc>
                <a:spcPct val="110000"/>
              </a:lnSpc>
            </a:pP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Non-Deductible Traditional</a:t>
            </a:r>
            <a:br>
              <a:rPr lang="en-US" dirty="0"/>
            </a:br>
            <a:r>
              <a:rPr lang="en-US" dirty="0"/>
              <a:t>IRA </a:t>
            </a:r>
            <a:r>
              <a:rPr lang="en-US" dirty="0" smtClean="0"/>
              <a:t>Contributions Form 8606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Form 8606 in 2015 return?</a:t>
            </a:r>
          </a:p>
          <a:p>
            <a:pPr lvl="1"/>
            <a:r>
              <a:rPr lang="en-US" altLang="en-US" dirty="0" smtClean="0"/>
              <a:t>Search 8606 and click 8606</a:t>
            </a:r>
          </a:p>
          <a:p>
            <a:r>
              <a:rPr lang="en-US" altLang="en-US" dirty="0" smtClean="0"/>
              <a:t>Current year nondeductible contribution?</a:t>
            </a:r>
          </a:p>
          <a:p>
            <a:pPr lvl="1"/>
            <a:r>
              <a:rPr lang="en-US" altLang="en-US" dirty="0" smtClean="0"/>
              <a:t>TaxSlayer adds Form 8606 to the return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Non-Deductible Traditional</a:t>
            </a:r>
            <a:br>
              <a:rPr lang="en-US" dirty="0"/>
            </a:br>
            <a:r>
              <a:rPr lang="en-US" dirty="0"/>
              <a:t>IRA </a:t>
            </a:r>
            <a:r>
              <a:rPr lang="en-US" dirty="0" smtClean="0"/>
              <a:t>Contributions Form </a:t>
            </a:r>
            <a:r>
              <a:rPr lang="en-US" dirty="0"/>
              <a:t>8606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Enter basis from 2015 F8606, Line 14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F8606 taxable distribution amount is covered in retirement income lesson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67412"/>
          <a:stretch/>
        </p:blipFill>
        <p:spPr>
          <a:xfrm>
            <a:off x="1524000" y="2743200"/>
            <a:ext cx="7068536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193879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 Contribution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Taxpayer has until </a:t>
            </a:r>
            <a:r>
              <a:rPr lang="en-US" dirty="0" smtClean="0"/>
              <a:t>the April due date of the return </a:t>
            </a:r>
            <a:r>
              <a:rPr lang="en-US" dirty="0"/>
              <a:t>to </a:t>
            </a:r>
            <a:r>
              <a:rPr lang="en-US" dirty="0" smtClean="0"/>
              <a:t>make a </a:t>
            </a:r>
            <a:r>
              <a:rPr lang="en-US" dirty="0"/>
              <a:t>contribution for </a:t>
            </a:r>
            <a:r>
              <a:rPr lang="en-US" dirty="0" smtClean="0"/>
              <a:t>the current </a:t>
            </a:r>
            <a:r>
              <a:rPr lang="en-US" dirty="0"/>
              <a:t>tax year and still include on this year’s return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IRA Deduction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B2BE70-5491-4A02-A4BE-0C4693ADB638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47888"/>
            <a:ext cx="2647950" cy="455771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Search IRA or click line32 in Summary/ Print</a:t>
            </a:r>
          </a:p>
          <a:p>
            <a:r>
              <a:rPr lang="en-US" dirty="0" smtClean="0"/>
              <a:t>Check if applies</a:t>
            </a:r>
          </a:p>
          <a:p>
            <a:r>
              <a:rPr lang="en-US" dirty="0" smtClean="0"/>
              <a:t>Must check if participating in employer plan – both if MFJ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4110"/>
          <a:stretch/>
        </p:blipFill>
        <p:spPr>
          <a:xfrm>
            <a:off x="3428959" y="1487780"/>
            <a:ext cx="5334041" cy="47606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2971800" y="4876800"/>
            <a:ext cx="457159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1800" y="5410200"/>
            <a:ext cx="457159" cy="1934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705600" y="5181600"/>
            <a:ext cx="1752600" cy="609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W-2 box 13 does not carry!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28959" y="3886200"/>
            <a:ext cx="3657641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86000" y="4003427"/>
            <a:ext cx="1142959" cy="111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 Deduction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TaxSlayer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Computes deduction</a:t>
            </a:r>
          </a:p>
          <a:p>
            <a:pPr lvl="1"/>
            <a:r>
              <a:rPr lang="en-US" altLang="en-US" dirty="0" smtClean="0"/>
              <a:t>Prints IRA Deduction Worksheet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247967"/>
            <a:ext cx="8536433" cy="1467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6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Intake/Interview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639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81867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98438" y="2209800"/>
            <a:ext cx="487362" cy="203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98438" y="2413000"/>
            <a:ext cx="487362" cy="20161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98438" y="4802188"/>
            <a:ext cx="471487" cy="176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98438" y="5257800"/>
            <a:ext cx="487362" cy="203200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82544" y="4353448"/>
            <a:ext cx="471487" cy="1762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214313" y="2709340"/>
            <a:ext cx="471487" cy="176212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Roth IRA Contribution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386715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Enter Roth contributions on Form 8880 for retirement credit</a:t>
            </a:r>
          </a:p>
          <a:p>
            <a:pPr lvl="1"/>
            <a:r>
              <a:rPr lang="en-US" altLang="en-US" dirty="0" smtClean="0"/>
              <a:t>Search 8880</a:t>
            </a:r>
          </a:p>
          <a:p>
            <a:pPr lvl="1"/>
            <a:r>
              <a:rPr lang="en-US" altLang="en-US" dirty="0" smtClean="0"/>
              <a:t>Later lesson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/>
              <a:t>Note: Roth IRA contribution is not deductible and will not show on line </a:t>
            </a:r>
            <a:r>
              <a:rPr lang="en-US" altLang="en-US" dirty="0" smtClean="0"/>
              <a:t>32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1736725"/>
            <a:ext cx="4458697" cy="44354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 Contribution Limits</a:t>
            </a:r>
            <a:br>
              <a:rPr lang="en-US" dirty="0" smtClean="0"/>
            </a:br>
            <a:r>
              <a:rPr lang="en-US" dirty="0" smtClean="0"/>
              <a:t>Caution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TaxSlayer does NOT compute an excess contribution</a:t>
            </a:r>
          </a:p>
          <a:p>
            <a:pPr lvl="1"/>
            <a:r>
              <a:rPr lang="en-US" altLang="en-US" dirty="0" smtClean="0">
                <a:solidFill>
                  <a:srgbClr val="0000FF"/>
                </a:solidFill>
              </a:rPr>
              <a:t>Check total </a:t>
            </a:r>
            <a:r>
              <a:rPr lang="en-US" altLang="en-US" dirty="0">
                <a:solidFill>
                  <a:srgbClr val="0000FF"/>
                </a:solidFill>
              </a:rPr>
              <a:t>contributions (</a:t>
            </a:r>
            <a:r>
              <a:rPr lang="en-US" altLang="en-US" dirty="0" smtClean="0">
                <a:solidFill>
                  <a:srgbClr val="0000FF"/>
                </a:solidFill>
              </a:rPr>
              <a:t>traditional and Roth) versus total compensation and maximum amount for age</a:t>
            </a:r>
          </a:p>
          <a:p>
            <a:r>
              <a:rPr lang="en-US" altLang="en-US" dirty="0" smtClean="0"/>
              <a:t>Can be a mixture of traditional and Roth so long as limit is not exceeded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469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 Contribution Limits</a:t>
            </a:r>
            <a:br>
              <a:rPr lang="en-US" dirty="0" smtClean="0"/>
            </a:br>
            <a:r>
              <a:rPr lang="en-US" dirty="0" smtClean="0"/>
              <a:t>Caution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dirty="0" smtClean="0"/>
              <a:t>Roth IRA also has a modified AGI limit (regardless of employer plan)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$193,000 for MFJ or qualifying widow(er)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$10,000 for MFS and lived with spouse any time during the year</a:t>
            </a:r>
          </a:p>
          <a:p>
            <a:pPr lvl="1">
              <a:lnSpc>
                <a:spcPct val="110000"/>
              </a:lnSpc>
            </a:pPr>
            <a:r>
              <a:rPr lang="en-US" altLang="en-US" dirty="0" smtClean="0"/>
              <a:t>$131,000 other filing statuses</a:t>
            </a:r>
          </a:p>
          <a:p>
            <a:pPr>
              <a:lnSpc>
                <a:spcPct val="110000"/>
              </a:lnSpc>
            </a:pPr>
            <a:r>
              <a:rPr lang="en-US" altLang="en-US" dirty="0" smtClean="0"/>
              <a:t>When MAGI is over this amount, it’s ALL an excess contribution</a:t>
            </a:r>
          </a:p>
          <a:p>
            <a:pPr lvl="1">
              <a:lnSpc>
                <a:spcPct val="110000"/>
              </a:lnSpc>
            </a:pPr>
            <a:endParaRPr lang="en-US" altLang="en-US" dirty="0" smtClean="0"/>
          </a:p>
          <a:p>
            <a:pPr>
              <a:lnSpc>
                <a:spcPct val="11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16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 IRA Contribution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If there is an excess contribution</a:t>
            </a:r>
          </a:p>
          <a:p>
            <a:pPr lvl="1"/>
            <a:r>
              <a:rPr lang="en-US" altLang="en-US" dirty="0" smtClean="0"/>
              <a:t>Have until due date of the return to withdraw excess amount</a:t>
            </a:r>
          </a:p>
          <a:p>
            <a:pPr lvl="1"/>
            <a:r>
              <a:rPr lang="en-US" altLang="en-US" dirty="0" smtClean="0"/>
              <a:t>Otherwise, subject to 6% penalty each year until remedied</a:t>
            </a:r>
          </a:p>
          <a:p>
            <a:pPr lvl="2"/>
            <a:r>
              <a:rPr lang="en-US" altLang="en-US" dirty="0" smtClean="0"/>
              <a:t>Out of scope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824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 Interest </a:t>
            </a:r>
            <a:br>
              <a:rPr lang="en-US" dirty="0" smtClean="0"/>
            </a:br>
            <a:r>
              <a:rPr lang="en-US" dirty="0" smtClean="0"/>
              <a:t>Line 33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2133600"/>
            <a:ext cx="7448550" cy="38862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Intake and Interview Sheet – Part IV, Q12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If &gt;$600, should receive Form 1098-E</a:t>
            </a:r>
          </a:p>
        </p:txBody>
      </p:sp>
      <p:pic>
        <p:nvPicPr>
          <p:cNvPr id="43015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11" r="19861"/>
          <a:stretch/>
        </p:blipFill>
        <p:spPr bwMode="auto">
          <a:xfrm>
            <a:off x="815975" y="3429000"/>
            <a:ext cx="6956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3438"/>
            <a:ext cx="5410200" cy="26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14400" y="3810000"/>
            <a:ext cx="6858000" cy="0"/>
          </a:xfrm>
          <a:prstGeom prst="line">
            <a:avLst/>
          </a:prstGeom>
          <a:ln w="38100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62" y="381000"/>
            <a:ext cx="1566542" cy="938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 Interest </a:t>
            </a:r>
            <a:br>
              <a:rPr lang="en-US" dirty="0" smtClean="0"/>
            </a:br>
            <a:r>
              <a:rPr lang="en-US" dirty="0" smtClean="0"/>
              <a:t>Line 33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Interest paid on qualified student loan for post secondary education expenses</a:t>
            </a:r>
          </a:p>
          <a:p>
            <a:r>
              <a:rPr lang="en-US" dirty="0" smtClean="0"/>
              <a:t>Qualified loan:</a:t>
            </a:r>
          </a:p>
          <a:p>
            <a:pPr lvl="1"/>
            <a:r>
              <a:rPr lang="en-US" dirty="0" smtClean="0"/>
              <a:t>Expenses of taxpayer, spouse, or dependent (when loan originated)</a:t>
            </a:r>
          </a:p>
          <a:p>
            <a:pPr lvl="1"/>
            <a:r>
              <a:rPr lang="en-US" dirty="0" smtClean="0"/>
              <a:t>For education expenses paid within reasonable time since loan was opened</a:t>
            </a:r>
          </a:p>
          <a:p>
            <a:pPr lvl="1"/>
            <a:r>
              <a:rPr lang="en-US" dirty="0" smtClean="0"/>
              <a:t>For education provided when student enrolled at least ½ time in degree program</a:t>
            </a:r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0" y="1273175"/>
            <a:ext cx="1628775" cy="4032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itchFamily="34" charset="0"/>
              <a:buNone/>
              <a:defRPr/>
            </a:pPr>
            <a:r>
              <a:rPr lang="en-US" sz="2000" b="1" dirty="0">
                <a:solidFill>
                  <a:srgbClr val="00B0F0"/>
                </a:solidFill>
                <a:latin typeface="+mn-lt"/>
                <a:cs typeface="Arial" charset="0"/>
              </a:rPr>
              <a:t>Pub 17, Ch 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38" y="370953"/>
            <a:ext cx="1185165" cy="10006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 Interest – Line 33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Qualified Loan (cont.)</a:t>
            </a:r>
          </a:p>
          <a:p>
            <a:pPr lvl="1"/>
            <a:r>
              <a:rPr lang="en-US" altLang="en-US" dirty="0" smtClean="0"/>
              <a:t>Loan cannot be from relative</a:t>
            </a:r>
          </a:p>
          <a:p>
            <a:pPr lvl="1"/>
            <a:r>
              <a:rPr lang="en-US" altLang="en-US" dirty="0" smtClean="0"/>
              <a:t>Taxpayer cannot file MFS</a:t>
            </a:r>
          </a:p>
          <a:p>
            <a:pPr lvl="1"/>
            <a:r>
              <a:rPr lang="en-US" altLang="en-US" dirty="0" smtClean="0"/>
              <a:t>Not a dependent on someone else’s return</a:t>
            </a:r>
          </a:p>
          <a:p>
            <a:pPr lvl="1"/>
            <a:r>
              <a:rPr lang="en-US" altLang="en-US" dirty="0" smtClean="0"/>
              <a:t>Loan cannot be from qualified retirement plan</a:t>
            </a:r>
          </a:p>
          <a:p>
            <a:pPr lvl="1"/>
            <a:r>
              <a:rPr lang="en-US" altLang="en-US" dirty="0" smtClean="0"/>
              <a:t>Taxpayer must be liable on the loan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 Interest – Line 33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Maximum $2,500 per year</a:t>
            </a:r>
          </a:p>
          <a:p>
            <a:r>
              <a:rPr lang="en-US" altLang="en-US" dirty="0" smtClean="0"/>
              <a:t>Phases out as AGI increases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Loan Interest </a:t>
            </a:r>
            <a:br>
              <a:rPr lang="en-US" dirty="0" smtClean="0"/>
            </a:br>
            <a:r>
              <a:rPr lang="en-US" dirty="0" smtClean="0"/>
              <a:t>Line 33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Search student in forms box or click  line 33 in Summary/ Print</a:t>
            </a:r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dirty="0" smtClean="0"/>
              <a:t>TaxSlayer calculates the maximum deduction and prints student loan interest deduction worksheet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3200400"/>
            <a:ext cx="8202170" cy="962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3" y="5229359"/>
            <a:ext cx="676656" cy="627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Tuition and Fees – Line 34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Up to $4,000 adjustment allowed per return (less based on AGI)</a:t>
            </a:r>
          </a:p>
          <a:p>
            <a:r>
              <a:rPr lang="en-US" altLang="en-US" dirty="0" smtClean="0"/>
              <a:t>For qualified education expenses of higher education</a:t>
            </a:r>
          </a:p>
          <a:p>
            <a:r>
              <a:rPr lang="en-US" altLang="en-US" dirty="0" smtClean="0"/>
              <a:t>One of several choices for education benefits (often not the best choice)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/>
              <a:t>Will cover details in education benefits lesson later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70953"/>
            <a:ext cx="1122903" cy="9480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4"/>
          <p:cNvSpPr>
            <a:spLocks noGrp="1"/>
          </p:cNvSpPr>
          <p:nvPr>
            <p:ph sz="half" idx="1"/>
          </p:nvPr>
        </p:nvSpPr>
        <p:spPr>
          <a:xfrm>
            <a:off x="628650" y="2133600"/>
            <a:ext cx="3943350" cy="3869634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 smtClean="0"/>
              <a:t>Educator expenses</a:t>
            </a:r>
          </a:p>
          <a:p>
            <a:r>
              <a:rPr lang="en-GB" altLang="en-US" dirty="0" smtClean="0"/>
              <a:t>Health savings account*</a:t>
            </a:r>
          </a:p>
          <a:p>
            <a:r>
              <a:rPr lang="en-GB" altLang="en-US" dirty="0" smtClean="0"/>
              <a:t>Self-employment tax</a:t>
            </a:r>
          </a:p>
          <a:p>
            <a:r>
              <a:rPr lang="en-GB" altLang="en-US" dirty="0" smtClean="0"/>
              <a:t>Early withdrawal penalty</a:t>
            </a:r>
          </a:p>
          <a:p>
            <a:endParaRPr lang="en-US" altLang="en-US" dirty="0" smtClean="0"/>
          </a:p>
        </p:txBody>
      </p:sp>
      <p:sp>
        <p:nvSpPr>
          <p:cNvPr id="17412" name="Content Placeholder 3"/>
          <p:cNvSpPr>
            <a:spLocks noGrp="1"/>
          </p:cNvSpPr>
          <p:nvPr>
            <p:ph sz="half" idx="2"/>
          </p:nvPr>
        </p:nvSpPr>
        <p:spPr>
          <a:xfrm>
            <a:off x="4593981" y="2133600"/>
            <a:ext cx="3864219" cy="3869634"/>
          </a:xfrm>
        </p:spPr>
        <p:txBody>
          <a:bodyPr>
            <a:normAutofit fontScale="85000" lnSpcReduction="10000"/>
          </a:bodyPr>
          <a:lstStyle/>
          <a:p>
            <a:r>
              <a:rPr lang="en-GB" altLang="en-US" dirty="0" smtClean="0"/>
              <a:t>Alimony paid</a:t>
            </a:r>
          </a:p>
          <a:p>
            <a:r>
              <a:rPr lang="en-GB" altLang="en-US" dirty="0" smtClean="0"/>
              <a:t>IRA contributions</a:t>
            </a:r>
          </a:p>
          <a:p>
            <a:r>
              <a:rPr lang="en-GB" altLang="en-US" dirty="0" smtClean="0"/>
              <a:t>Student loan interest </a:t>
            </a:r>
          </a:p>
          <a:p>
            <a:r>
              <a:rPr lang="en-GB" altLang="en-US" dirty="0" smtClean="0"/>
              <a:t>Tuition and fees</a:t>
            </a:r>
          </a:p>
          <a:p>
            <a:r>
              <a:rPr lang="en-GB" altLang="en-US" dirty="0" smtClean="0"/>
              <a:t>Jury duty pay given to employer</a:t>
            </a:r>
          </a:p>
          <a:p>
            <a:endParaRPr lang="en-US" altLang="en-US" dirty="0" smtClean="0"/>
          </a:p>
        </p:txBody>
      </p:sp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In-Scope Adjustments</a:t>
            </a:r>
            <a:endParaRPr lang="en-US" altLang="en-US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C6793B-7F99-4881-A6DA-DC549A12F70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5821465"/>
            <a:ext cx="3733800" cy="5135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01000"/>
              </a:lnSpc>
              <a:buClr>
                <a:srgbClr val="000000"/>
              </a:buClr>
              <a:buSzPct val="100000"/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charset="0"/>
              </a:rPr>
              <a:t>* </a:t>
            </a:r>
            <a:r>
              <a:rPr lang="en-US" sz="2800" b="1" dirty="0">
                <a:solidFill>
                  <a:schemeClr val="tx1"/>
                </a:solidFill>
                <a:latin typeface="+mn-lt"/>
                <a:cs typeface="Arial" charset="0"/>
              </a:rPr>
              <a:t>Optional certification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66441"/>
            <a:ext cx="1255685" cy="78660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Tuition and Fees Deduction</a:t>
            </a:r>
            <a:br>
              <a:rPr lang="en-US" dirty="0" smtClean="0"/>
            </a:br>
            <a:r>
              <a:rPr lang="en-US" dirty="0" smtClean="0"/>
              <a:t>Line 34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825713"/>
            <a:ext cx="7869654" cy="46197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Search education or click line 34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sz="31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altLang="en-US" dirty="0"/>
              <a:t>TaxSlayer calculates the maximum deduction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" y="2335347"/>
            <a:ext cx="6858000" cy="3303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6096000" y="3633355"/>
            <a:ext cx="1828800" cy="3290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81600" y="5243946"/>
            <a:ext cx="1676400" cy="3290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334000" y="2732809"/>
            <a:ext cx="23622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Jury Duty Pay Turned Over</a:t>
            </a:r>
            <a:br>
              <a:rPr lang="en-GB" altLang="en-US" dirty="0" smtClean="0"/>
            </a:br>
            <a:r>
              <a:rPr lang="en-GB" altLang="en-US" dirty="0" smtClean="0"/>
              <a:t>to Employer</a:t>
            </a:r>
            <a:endParaRPr lang="en-US" alt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32771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dirty="0" smtClean="0"/>
              <a:t>Some employers keep paying employee while they’re out on jury duty</a:t>
            </a:r>
          </a:p>
          <a:p>
            <a:r>
              <a:rPr lang="en-GB" altLang="en-US" dirty="0" smtClean="0"/>
              <a:t>Employee has to turn over any jury pay received for those days</a:t>
            </a:r>
          </a:p>
          <a:p>
            <a:r>
              <a:rPr lang="en-GB" altLang="en-US" dirty="0" smtClean="0"/>
              <a:t>Must show </a:t>
            </a:r>
            <a:r>
              <a:rPr lang="en-GB" altLang="en-US" dirty="0"/>
              <a:t>j</a:t>
            </a:r>
            <a:r>
              <a:rPr lang="en-GB" altLang="en-US" dirty="0" smtClean="0"/>
              <a:t>ury pay received on Line 21, Other Income (do not include expense reimbursements)</a:t>
            </a:r>
          </a:p>
          <a:p>
            <a:r>
              <a:rPr lang="en-GB" altLang="en-US" dirty="0" smtClean="0"/>
              <a:t>Claim an adjustment to reduce AGI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63D2A2-7651-4F87-B33E-E151B356E73A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 smtClean="0"/>
              <a:t>Jury Duty Pay Turned Over</a:t>
            </a:r>
            <a:br>
              <a:rPr lang="en-GB" altLang="en-US" dirty="0" smtClean="0"/>
            </a:br>
            <a:r>
              <a:rPr lang="en-GB" altLang="en-US" dirty="0" smtClean="0"/>
              <a:t>to Employer</a:t>
            </a:r>
            <a:endParaRPr lang="en-US" altLang="en-US" dirty="0" smtClean="0"/>
          </a:p>
        </p:txBody>
      </p:sp>
      <p:sp>
        <p:nvSpPr>
          <p:cNvPr id="32771" name="Content Placeholder 4"/>
          <p:cNvSpPr>
            <a:spLocks noGrp="1"/>
          </p:cNvSpPr>
          <p:nvPr>
            <p:ph type="body" sz="quarter" idx="16"/>
          </p:nvPr>
        </p:nvSpPr>
        <p:spPr>
          <a:xfrm>
            <a:off x="685801" y="2057401"/>
            <a:ext cx="5105584" cy="1904999"/>
          </a:xfrm>
        </p:spPr>
        <p:txBody>
          <a:bodyPr>
            <a:normAutofit fontScale="77500" lnSpcReduction="20000"/>
          </a:bodyPr>
          <a:lstStyle/>
          <a:p>
            <a:r>
              <a:rPr lang="en-GB" altLang="en-US" dirty="0" smtClean="0"/>
              <a:t>Search adjustment in forms box </a:t>
            </a:r>
          </a:p>
          <a:p>
            <a:r>
              <a:rPr lang="en-GB" altLang="en-US" dirty="0" smtClean="0"/>
              <a:t>Select jury duty pay and enter amount turned over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0800" y="4053296"/>
            <a:ext cx="5941868" cy="21683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043546"/>
            <a:ext cx="2667372" cy="120096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 flipV="1">
            <a:off x="4572000" y="2438400"/>
            <a:ext cx="1371601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286000" y="5340110"/>
            <a:ext cx="2438400" cy="700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385" y="3749769"/>
            <a:ext cx="1523815" cy="8222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52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Quality Review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56323" name="Content Placeholder 10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Does 1040 page 1 reflect adjustments properly</a:t>
            </a:r>
          </a:p>
          <a:p>
            <a:r>
              <a:rPr lang="en-US" altLang="en-US" dirty="0" smtClean="0"/>
              <a:t>Compare with Intake/Interview Sheet</a:t>
            </a:r>
          </a:p>
          <a:p>
            <a:r>
              <a:rPr lang="en-US" altLang="en-US" dirty="0" smtClean="0"/>
              <a:t>Compare with last year’s return</a:t>
            </a:r>
          </a:p>
          <a:p>
            <a:r>
              <a:rPr lang="en-US" altLang="en-US" dirty="0" smtClean="0"/>
              <a:t>Were other forms generated that should be addressed</a:t>
            </a:r>
          </a:p>
          <a:p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18350"/>
            <a:ext cx="1212725" cy="10089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Interview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Does taxpayer need to finish their IRA contributions for 2016?</a:t>
            </a:r>
          </a:p>
          <a:p>
            <a:pPr lvl="1"/>
            <a:r>
              <a:rPr lang="en-US" dirty="0" smtClean="0"/>
              <a:t>Make a BIG note on the documents envelope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651"/>
            <a:ext cx="1018120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to Income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sp>
        <p:nvSpPr>
          <p:cNvPr id="8" name="Content Placeholder 4"/>
          <p:cNvSpPr>
            <a:spLocks noGrp="1"/>
          </p:cNvSpPr>
          <p:nvPr/>
        </p:nvSpPr>
        <p:spPr>
          <a:xfrm>
            <a:off x="1747812" y="2377642"/>
            <a:ext cx="2960039" cy="914400"/>
          </a:xfrm>
          <a:prstGeom prst="rect">
            <a:avLst/>
          </a:prstGeom>
          <a:effectLst>
            <a:outerShdw blurRad="152400" dist="317500" dir="5400000" sx="90000" sy="-19000" rotWithShape="0">
              <a:schemeClr val="accent2">
                <a:lumMod val="75000"/>
                <a:alpha val="15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Comments</a:t>
            </a:r>
          </a:p>
        </p:txBody>
      </p:sp>
      <p:sp>
        <p:nvSpPr>
          <p:cNvPr id="9" name="Content Placeholder 6"/>
          <p:cNvSpPr>
            <a:spLocks noGrp="1"/>
          </p:cNvSpPr>
          <p:nvPr/>
        </p:nvSpPr>
        <p:spPr>
          <a:xfrm>
            <a:off x="3260051" y="4119447"/>
            <a:ext cx="302895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51" y="3963444"/>
            <a:ext cx="859536" cy="1446756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62" y="1910757"/>
            <a:ext cx="685800" cy="152278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3715"/>
            <a:ext cx="8229600" cy="377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to Income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 rot="-5400000">
            <a:off x="-499269" y="3483769"/>
            <a:ext cx="2157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r>
              <a:rPr lang="en-US" altLang="en-US" sz="2800" dirty="0">
                <a:solidFill>
                  <a:srgbClr val="0000FF"/>
                </a:solidFill>
              </a:rPr>
              <a:t>Out-of-Scope</a:t>
            </a:r>
          </a:p>
        </p:txBody>
      </p:sp>
      <p:cxnSp>
        <p:nvCxnSpPr>
          <p:cNvPr id="19463" name="Straight Arrow Connector 16"/>
          <p:cNvCxnSpPr>
            <a:cxnSpLocks noChangeShapeType="1"/>
          </p:cNvCxnSpPr>
          <p:nvPr/>
        </p:nvCxnSpPr>
        <p:spPr bwMode="auto">
          <a:xfrm flipV="1">
            <a:off x="917575" y="2311400"/>
            <a:ext cx="842963" cy="1177925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7"/>
          <p:cNvSpPr/>
          <p:nvPr/>
        </p:nvSpPr>
        <p:spPr>
          <a:xfrm>
            <a:off x="1597025" y="1981200"/>
            <a:ext cx="328613" cy="3286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465" name="Straight Arrow Connector 16"/>
          <p:cNvCxnSpPr>
            <a:cxnSpLocks noChangeShapeType="1"/>
            <a:endCxn id="11" idx="3"/>
          </p:cNvCxnSpPr>
          <p:nvPr/>
        </p:nvCxnSpPr>
        <p:spPr bwMode="auto">
          <a:xfrm flipV="1">
            <a:off x="917575" y="2947987"/>
            <a:ext cx="727075" cy="8143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/>
          <p:cNvSpPr/>
          <p:nvPr/>
        </p:nvSpPr>
        <p:spPr>
          <a:xfrm>
            <a:off x="1597025" y="2667000"/>
            <a:ext cx="328613" cy="3286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467" name="Straight Arrow Connector 16"/>
          <p:cNvCxnSpPr>
            <a:cxnSpLocks noChangeShapeType="1"/>
          </p:cNvCxnSpPr>
          <p:nvPr/>
        </p:nvCxnSpPr>
        <p:spPr bwMode="auto">
          <a:xfrm flipV="1">
            <a:off x="917575" y="3544888"/>
            <a:ext cx="715963" cy="596900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ounded Rectangle 12"/>
          <p:cNvSpPr/>
          <p:nvPr/>
        </p:nvSpPr>
        <p:spPr>
          <a:xfrm>
            <a:off x="1597025" y="3200400"/>
            <a:ext cx="328613" cy="4445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469" name="Straight Arrow Connector 16"/>
          <p:cNvCxnSpPr>
            <a:cxnSpLocks noChangeShapeType="1"/>
          </p:cNvCxnSpPr>
          <p:nvPr/>
        </p:nvCxnSpPr>
        <p:spPr bwMode="auto">
          <a:xfrm>
            <a:off x="917575" y="4495800"/>
            <a:ext cx="842963" cy="585788"/>
          </a:xfrm>
          <a:prstGeom prst="straightConnector1">
            <a:avLst/>
          </a:prstGeom>
          <a:noFill/>
          <a:ln w="28575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/>
          <p:cNvSpPr/>
          <p:nvPr/>
        </p:nvSpPr>
        <p:spPr>
          <a:xfrm>
            <a:off x="1597025" y="5081588"/>
            <a:ext cx="328613" cy="32861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1000"/>
              </a:lnSpc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defRPr/>
            </a:pPr>
            <a:endParaRPr lang="en-US" altLang="en-US" dirty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62650" y="2057400"/>
            <a:ext cx="2419350" cy="30646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L. 24 In scope for Military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62650" y="2817733"/>
            <a:ext cx="2419350" cy="30646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L. 26 In scope for Military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43600" y="2438400"/>
            <a:ext cx="2571750" cy="306467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L. 25 In scope for HSA cert.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Educator Expenses </a:t>
            </a:r>
            <a:br>
              <a:rPr lang="en-US" dirty="0" smtClean="0"/>
            </a:br>
            <a:r>
              <a:rPr lang="en-US" dirty="0" smtClean="0"/>
              <a:t>Line 23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 to $250 for per educator</a:t>
            </a:r>
          </a:p>
          <a:p>
            <a:pPr lvl="1"/>
            <a:r>
              <a:rPr lang="en-US" dirty="0" smtClean="0"/>
              <a:t>classroom materials or </a:t>
            </a:r>
          </a:p>
          <a:p>
            <a:pPr lvl="1"/>
            <a:r>
              <a:rPr lang="en-US" dirty="0" smtClean="0"/>
              <a:t>(new) professional development</a:t>
            </a:r>
          </a:p>
          <a:p>
            <a:r>
              <a:rPr lang="en-US" dirty="0" smtClean="0"/>
              <a:t>Must be K–12 teacher, counselor, principal or aide</a:t>
            </a:r>
          </a:p>
          <a:p>
            <a:r>
              <a:rPr lang="en-US" dirty="0" smtClean="0"/>
              <a:t>Must work in a school at least 900 hours during school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38" y="370953"/>
            <a:ext cx="1185165" cy="10006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Educator Expenses</a:t>
            </a:r>
            <a:br>
              <a:rPr lang="en-US" dirty="0" smtClean="0"/>
            </a:br>
            <a:r>
              <a:rPr lang="en-US" dirty="0" smtClean="0"/>
              <a:t>Getting to Input Form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Search educator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 click line 23 in Summary/Print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0952"/>
            <a:ext cx="953128" cy="9110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2971800"/>
            <a:ext cx="286893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46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Educator Expenses</a:t>
            </a:r>
            <a:br>
              <a:rPr lang="en-US" dirty="0" smtClean="0"/>
            </a:br>
            <a:r>
              <a:rPr lang="en-US" dirty="0" smtClean="0"/>
              <a:t>Input Form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B2BE70-5491-4A02-A4BE-0C4693ADB63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8650" y="1981199"/>
            <a:ext cx="7869654" cy="423202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Enter amount for qualified educators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Amount over $250 is a possible itemized deduction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1921" y="2654898"/>
            <a:ext cx="7843429" cy="21936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 Savings Accounts</a:t>
            </a:r>
            <a:br>
              <a:rPr lang="en-US" dirty="0" smtClean="0"/>
            </a:br>
            <a:r>
              <a:rPr lang="en-US" dirty="0" smtClean="0"/>
              <a:t>Line 25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NTTC Training – TY 2016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Must have high-deductible health plan (insurers identify qualified plans)</a:t>
            </a:r>
          </a:p>
          <a:p>
            <a:r>
              <a:rPr lang="en-US" altLang="en-US" dirty="0" smtClean="0"/>
              <a:t>Not covered by other general  health insurance, including Medicare</a:t>
            </a:r>
          </a:p>
          <a:p>
            <a:r>
              <a:rPr lang="en-US" altLang="en-US" dirty="0" smtClean="0"/>
              <a:t>Not a dependent of another taxpayer</a:t>
            </a:r>
          </a:p>
          <a:p>
            <a:r>
              <a:rPr lang="en-US" altLang="en-US" dirty="0" smtClean="0"/>
              <a:t>Open HSA trust account with authorized HSA trustee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2600" y="1285352"/>
            <a:ext cx="2935704" cy="3952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Pubs 4942 and 4012 E-2, E-3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81001"/>
            <a:ext cx="967740" cy="817074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6629400" y="357589"/>
            <a:ext cx="822325" cy="82232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TTC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~NTTC 2016 Template.potx" id="{30F31F80-841A-4692-9C16-96298E5C3365}" vid="{A1287FF5-2D37-48D3-BB4A-79C7722276E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~NTTC 2016 Template</Template>
  <TotalTime>0</TotalTime>
  <Words>2050</Words>
  <Application>Microsoft Office PowerPoint</Application>
  <PresentationFormat>On-screen Show (4:3)</PresentationFormat>
  <Paragraphs>399</Paragraphs>
  <Slides>45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MS Gothic</vt:lpstr>
      <vt:lpstr>Arial</vt:lpstr>
      <vt:lpstr>Calibri</vt:lpstr>
      <vt:lpstr>Cambria</vt:lpstr>
      <vt:lpstr>Verdana</vt:lpstr>
      <vt:lpstr>Wingdings</vt:lpstr>
      <vt:lpstr>NTTC</vt:lpstr>
      <vt:lpstr>Adjustments to Income</vt:lpstr>
      <vt:lpstr>Adjusted Gross Income</vt:lpstr>
      <vt:lpstr>Intake/Interview</vt:lpstr>
      <vt:lpstr>In-Scope Adjustments</vt:lpstr>
      <vt:lpstr>Adjustments to Income</vt:lpstr>
      <vt:lpstr>Educator Expenses  Line 23</vt:lpstr>
      <vt:lpstr>Educator Expenses Getting to Input Form</vt:lpstr>
      <vt:lpstr>Educator Expenses Input Form</vt:lpstr>
      <vt:lpstr>Health Savings Accounts Line 25</vt:lpstr>
      <vt:lpstr>Health Savings Accounts Line 25</vt:lpstr>
      <vt:lpstr>Health Savings Accounts Line 25</vt:lpstr>
      <vt:lpstr>Health Savings Accounts Line 25</vt:lpstr>
      <vt:lpstr>Health Savings Accounts Other Rules</vt:lpstr>
      <vt:lpstr>Health Savings Accounts Other Rules</vt:lpstr>
      <vt:lpstr>Deductible Part of Self Employment Tax – Line 27</vt:lpstr>
      <vt:lpstr>Self-Employed Health Insurance Line 29</vt:lpstr>
      <vt:lpstr>Early Withdrawal Penalty  Line 30</vt:lpstr>
      <vt:lpstr>Alimony Paid – Line 31a</vt:lpstr>
      <vt:lpstr>Alimony Paid – Line 31a</vt:lpstr>
      <vt:lpstr>Individual Retirement  Account (IRA)</vt:lpstr>
      <vt:lpstr>IRA Contribution</vt:lpstr>
      <vt:lpstr>IRA Contribution</vt:lpstr>
      <vt:lpstr>IRA Limit</vt:lpstr>
      <vt:lpstr>Non-Deductible Traditional IRA Contributions</vt:lpstr>
      <vt:lpstr>Non-Deductible Traditional IRA Contributions Form 8606</vt:lpstr>
      <vt:lpstr>Non-Deductible Traditional IRA Contributions Form 8606</vt:lpstr>
      <vt:lpstr>IRA Contribution</vt:lpstr>
      <vt:lpstr>IRA Deduction</vt:lpstr>
      <vt:lpstr>IRA Deduction</vt:lpstr>
      <vt:lpstr>Roth IRA Contribution</vt:lpstr>
      <vt:lpstr>IRA Contribution Limits Caution</vt:lpstr>
      <vt:lpstr>IRA Contribution Limits Caution</vt:lpstr>
      <vt:lpstr>Excess IRA Contribution</vt:lpstr>
      <vt:lpstr>Student Loan Interest  Line 33</vt:lpstr>
      <vt:lpstr>Student Loan Interest  Line 33</vt:lpstr>
      <vt:lpstr>Student Loan Interest – Line 33</vt:lpstr>
      <vt:lpstr>Student Loan Interest – Line 33</vt:lpstr>
      <vt:lpstr>Student Loan Interest  Line 33</vt:lpstr>
      <vt:lpstr>Tuition and Fees – Line 34</vt:lpstr>
      <vt:lpstr>Tuition and Fees Deduction Line 34</vt:lpstr>
      <vt:lpstr>Jury Duty Pay Turned Over to Employer</vt:lpstr>
      <vt:lpstr>Jury Duty Pay Turned Over to Employer</vt:lpstr>
      <vt:lpstr>Adjustments Quality Review</vt:lpstr>
      <vt:lpstr>Exit Interview</vt:lpstr>
      <vt:lpstr>Adjustments to Income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2016-12-16T15:38:00Z</dcterms:modified>
</cp:coreProperties>
</file>